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</p:sldIdLst>
  <p:sldSz cx="18288000" cy="10287000"/>
  <p:notesSz cx="6858000" cy="9144000"/>
  <p:embeddedFontLst>
    <p:embeddedFont>
      <p:font typeface="Adobe Gothic Std B" panose="020B0800000000000000" pitchFamily="34" charset="-128"/>
      <p:bold r:id="rId18"/>
    </p:embeddedFont>
    <p:embeddedFont>
      <p:font typeface="Barlow Condensed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osis Extra Bold" panose="020B0604020202020204" charset="0"/>
      <p:regular r:id="rId24"/>
    </p:embeddedFont>
    <p:embeddedFont>
      <p:font typeface="Gidole" panose="020B0604020202020204" charset="0"/>
      <p:regular r:id="rId25"/>
    </p:embeddedFont>
    <p:embeddedFont>
      <p:font typeface="Glacial Indifference" panose="020B0604020202020204" charset="0"/>
      <p:regular r:id="rId26"/>
    </p:embeddedFont>
    <p:embeddedFont>
      <p:font typeface="Montserrat Classic" panose="020B0604020202020204" charset="0"/>
      <p:regular r:id="rId27"/>
    </p:embeddedFont>
    <p:embeddedFont>
      <p:font typeface="Montserrat Classic Bold" panose="020B0604020202020204" charset="0"/>
      <p:regular r:id="rId28"/>
    </p:embeddedFont>
    <p:embeddedFont>
      <p:font typeface="Montserrat Light" panose="00000400000000000000" pitchFamily="2" charset="0"/>
      <p:regular r:id="rId29"/>
      <p:italic r:id="rId30"/>
    </p:embeddedFont>
    <p:embeddedFont>
      <p:font typeface="Montserrat Light Bold" panose="020B0604020202020204" charset="0"/>
      <p:regular r:id="rId31"/>
    </p:embeddedFont>
    <p:embeddedFont>
      <p:font typeface="Nunito Sans Black" pitchFamily="2" charset="0"/>
      <p:regular r:id="rId32"/>
      <p:bold r:id="rId33"/>
    </p:embeddedFont>
    <p:embeddedFont>
      <p:font typeface="Nunito Sans Extra Light" panose="020B0604020202020204" charset="0"/>
      <p:regular r:id="rId34"/>
    </p:embeddedFont>
    <p:embeddedFont>
      <p:font typeface="Open Sauce" panose="020B0604020202020204" charset="0"/>
      <p:regular r:id="rId35"/>
    </p:embeddedFont>
    <p:embeddedFont>
      <p:font typeface="Open Sauce SemiBold" panose="020B0604020202020204" charset="0"/>
      <p:regular r:id="rId36"/>
    </p:embeddedFont>
    <p:embeddedFont>
      <p:font typeface="Open Sauce SemiBold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0"/>
            <a:ext cx="7994211" cy="10532904"/>
            <a:chOff x="0" y="0"/>
            <a:chExt cx="2704214" cy="35629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4214" cy="3562983"/>
            </a:xfrm>
            <a:custGeom>
              <a:avLst/>
              <a:gdLst/>
              <a:ahLst/>
              <a:cxnLst/>
              <a:rect l="l" t="t" r="r" b="b"/>
              <a:pathLst>
                <a:path w="2704214" h="3562983">
                  <a:moveTo>
                    <a:pt x="0" y="0"/>
                  </a:moveTo>
                  <a:lnTo>
                    <a:pt x="2704214" y="0"/>
                  </a:lnTo>
                  <a:lnTo>
                    <a:pt x="2704214" y="3562983"/>
                  </a:lnTo>
                  <a:lnTo>
                    <a:pt x="0" y="3562983"/>
                  </a:lnTo>
                  <a:close/>
                </a:path>
              </a:pathLst>
            </a:custGeom>
            <a:solidFill>
              <a:srgbClr val="CCD14A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18671" y="1033560"/>
            <a:ext cx="4214269" cy="190595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93478" y="4410833"/>
            <a:ext cx="6785978" cy="3388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41"/>
              </a:lnSpc>
            </a:pPr>
            <a:r>
              <a:rPr lang="en-US" sz="6457">
                <a:solidFill>
                  <a:srgbClr val="FFFFFF"/>
                </a:solidFill>
                <a:latin typeface="Open Sauce SemiBold Bold"/>
              </a:rPr>
              <a:t>Website Informasi Tugas Mahasiswa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3478" y="3844386"/>
            <a:ext cx="6785978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uce SemiBold"/>
              </a:rPr>
              <a:t>TASK INFORMATION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3478" y="8636231"/>
            <a:ext cx="323232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79"/>
              </a:lnSpc>
              <a:spcBef>
                <a:spcPct val="0"/>
              </a:spcBef>
            </a:pPr>
            <a:r>
              <a:rPr lang="en-US" sz="2199" spc="43">
                <a:solidFill>
                  <a:srgbClr val="FFFFFF"/>
                </a:solidFill>
                <a:latin typeface="Open Sauce"/>
              </a:rPr>
              <a:t>SRI DEWI SARTIKA.S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86467" y="8626706"/>
            <a:ext cx="218911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39"/>
              </a:lnSpc>
              <a:spcBef>
                <a:spcPct val="0"/>
              </a:spcBef>
            </a:pPr>
            <a:r>
              <a:rPr lang="en-US" sz="2099" spc="41">
                <a:solidFill>
                  <a:srgbClr val="FFFFFF"/>
                </a:solidFill>
                <a:latin typeface="Open Sauce"/>
              </a:rPr>
              <a:t>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CCD14A"/>
          </a:solidFill>
        </p:spPr>
      </p:sp>
      <p:sp>
        <p:nvSpPr>
          <p:cNvPr id="3" name="AutoShape 3"/>
          <p:cNvSpPr/>
          <p:nvPr/>
        </p:nvSpPr>
        <p:spPr>
          <a:xfrm>
            <a:off x="-408482" y="300066"/>
            <a:ext cx="12451189" cy="1116239"/>
          </a:xfrm>
          <a:prstGeom prst="rect">
            <a:avLst/>
          </a:prstGeom>
          <a:solidFill>
            <a:srgbClr val="699250"/>
          </a:solidFill>
        </p:spPr>
      </p:sp>
      <p:sp>
        <p:nvSpPr>
          <p:cNvPr id="4" name="TextBox 4"/>
          <p:cNvSpPr txBox="1"/>
          <p:nvPr/>
        </p:nvSpPr>
        <p:spPr>
          <a:xfrm>
            <a:off x="-408482" y="408941"/>
            <a:ext cx="7895519" cy="841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8"/>
              </a:lnSpc>
            </a:pPr>
            <a:r>
              <a:rPr lang="en-US" sz="5898" spc="-58">
                <a:solidFill>
                  <a:srgbClr val="FFFFFF"/>
                </a:solidFill>
                <a:latin typeface="Dosis Extra Bold"/>
              </a:rPr>
              <a:t>END POINT  ' GET '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24240" y="1696669"/>
            <a:ext cx="7895519" cy="991558"/>
            <a:chOff x="0" y="0"/>
            <a:chExt cx="10527359" cy="1322078"/>
          </a:xfrm>
        </p:grpSpPr>
        <p:sp>
          <p:nvSpPr>
            <p:cNvPr id="6" name="TextBox 6"/>
            <p:cNvSpPr txBox="1"/>
            <p:nvPr/>
          </p:nvSpPr>
          <p:spPr>
            <a:xfrm>
              <a:off x="0" y="752906"/>
              <a:ext cx="10527359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02020"/>
                  </a:solidFill>
                  <a:latin typeface="Montserrat Light"/>
                </a:rPr>
                <a:t>Untuk menampilkan data dosen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527359" cy="594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02020"/>
                  </a:solidFill>
                  <a:latin typeface="Montserrat Light Bold"/>
                </a:rPr>
                <a:t>http://localhost:3000/lecturers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5529580"/>
            <a:ext cx="8799149" cy="991558"/>
            <a:chOff x="0" y="0"/>
            <a:chExt cx="11732199" cy="1322078"/>
          </a:xfrm>
        </p:grpSpPr>
        <p:sp>
          <p:nvSpPr>
            <p:cNvPr id="9" name="TextBox 9"/>
            <p:cNvSpPr txBox="1"/>
            <p:nvPr/>
          </p:nvSpPr>
          <p:spPr>
            <a:xfrm>
              <a:off x="0" y="752906"/>
              <a:ext cx="11732199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02020"/>
                  </a:solidFill>
                  <a:latin typeface="Montserrat Light"/>
                </a:rPr>
                <a:t>untuk menampilkan data di tabel subjects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1732199" cy="594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02020"/>
                  </a:solidFill>
                  <a:latin typeface="Montserrat Light Bold"/>
                </a:rPr>
                <a:t>http://localhost:3000/subjects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24240" y="2964453"/>
            <a:ext cx="7748980" cy="1413198"/>
            <a:chOff x="0" y="0"/>
            <a:chExt cx="10331974" cy="188426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62431"/>
              <a:ext cx="10331974" cy="1121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202020"/>
                  </a:solidFill>
                  <a:latin typeface="Montserrat Light"/>
                </a:rPr>
                <a:t>untuk menampilkan data dosen dan tugas di halaman mahasiswa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331974" cy="594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02020"/>
                  </a:solidFill>
                  <a:latin typeface="Montserrat Light Bold"/>
                </a:rPr>
                <a:t>http://localhost:3000/lecturers/task_student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4240" y="4647721"/>
            <a:ext cx="7895519" cy="1377638"/>
            <a:chOff x="0" y="0"/>
            <a:chExt cx="10527359" cy="183685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62431"/>
              <a:ext cx="10527359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02020"/>
                  </a:solidFill>
                  <a:latin typeface="Montserrat Light"/>
                </a:rPr>
                <a:t>Untuk menampilkan form untuk menambahkan data dosen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0527359" cy="594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02020"/>
                  </a:solidFill>
                  <a:latin typeface="Montserrat Light Bold"/>
                </a:rPr>
                <a:t>http://localhost:3000/lecturers/create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24240" y="6239354"/>
            <a:ext cx="7895519" cy="1377638"/>
            <a:chOff x="0" y="0"/>
            <a:chExt cx="10527359" cy="183685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762431"/>
              <a:ext cx="10527359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02020"/>
                  </a:solidFill>
                  <a:latin typeface="Montserrat Light"/>
                </a:rPr>
                <a:t>Untuk menghapus data dosen dan tugas untuk mahasiswa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0527359" cy="594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02020"/>
                  </a:solidFill>
                  <a:latin typeface="Montserrat Light Bold"/>
                </a:rPr>
                <a:t>http://localhost:3000/lecturers/delete/:id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24240" y="7770962"/>
            <a:ext cx="7895519" cy="1448758"/>
            <a:chOff x="0" y="0"/>
            <a:chExt cx="10527359" cy="1931678"/>
          </a:xfrm>
        </p:grpSpPr>
        <p:sp>
          <p:nvSpPr>
            <p:cNvPr id="21" name="TextBox 21"/>
            <p:cNvSpPr txBox="1"/>
            <p:nvPr/>
          </p:nvSpPr>
          <p:spPr>
            <a:xfrm>
              <a:off x="0" y="752906"/>
              <a:ext cx="10527359" cy="1178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02020"/>
                  </a:solidFill>
                  <a:latin typeface="Montserrat Light"/>
                </a:rPr>
                <a:t>Untuk menampilkan data dosen yang mau di edit sesuai id yang di pilih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0527359" cy="594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02020"/>
                  </a:solidFill>
                  <a:latin typeface="Montserrat Light Bold"/>
                </a:rPr>
                <a:t>http://localhost:3000/lecturers/update/:id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44000" y="1696669"/>
            <a:ext cx="7895519" cy="1377638"/>
            <a:chOff x="0" y="0"/>
            <a:chExt cx="10527359" cy="1836851"/>
          </a:xfrm>
        </p:grpSpPr>
        <p:sp>
          <p:nvSpPr>
            <p:cNvPr id="24" name="TextBox 24"/>
            <p:cNvSpPr txBox="1"/>
            <p:nvPr/>
          </p:nvSpPr>
          <p:spPr>
            <a:xfrm>
              <a:off x="0" y="762431"/>
              <a:ext cx="10527359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02020"/>
                  </a:solidFill>
                  <a:latin typeface="Montserrat Light"/>
                </a:rPr>
                <a:t>Untuk menampilkan subject sesuai dengan id dosen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0527359" cy="594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02020"/>
                  </a:solidFill>
                  <a:latin typeface="Montserrat Light Bold"/>
                </a:rPr>
                <a:t>http://localhost:3000/lecturers/:id/subjects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144000" y="3656162"/>
            <a:ext cx="8799149" cy="1448758"/>
            <a:chOff x="0" y="0"/>
            <a:chExt cx="11732199" cy="1931678"/>
          </a:xfrm>
        </p:grpSpPr>
        <p:sp>
          <p:nvSpPr>
            <p:cNvPr id="27" name="TextBox 27"/>
            <p:cNvSpPr txBox="1"/>
            <p:nvPr/>
          </p:nvSpPr>
          <p:spPr>
            <a:xfrm>
              <a:off x="0" y="752906"/>
              <a:ext cx="11732199" cy="1178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dirty="0" err="1">
                  <a:solidFill>
                    <a:srgbClr val="202020"/>
                  </a:solidFill>
                  <a:latin typeface="Montserrat Light"/>
                </a:rPr>
                <a:t>Untuk</a:t>
              </a:r>
              <a:r>
                <a:rPr lang="en-US" sz="2600" dirty="0">
                  <a:solidFill>
                    <a:srgbClr val="202020"/>
                  </a:solidFill>
                  <a:latin typeface="Montserrat Light"/>
                </a:rPr>
                <a:t> </a:t>
              </a:r>
              <a:r>
                <a:rPr lang="en-US" sz="2600" dirty="0" err="1">
                  <a:solidFill>
                    <a:srgbClr val="202020"/>
                  </a:solidFill>
                  <a:latin typeface="Montserrat Light"/>
                </a:rPr>
                <a:t>menampilkan</a:t>
              </a:r>
              <a:r>
                <a:rPr lang="en-US" sz="2600" dirty="0">
                  <a:solidFill>
                    <a:srgbClr val="202020"/>
                  </a:solidFill>
                  <a:latin typeface="Montserrat Light"/>
                </a:rPr>
                <a:t> form </a:t>
              </a:r>
              <a:r>
                <a:rPr lang="en-US" sz="2600" dirty="0" err="1">
                  <a:solidFill>
                    <a:srgbClr val="202020"/>
                  </a:solidFill>
                  <a:latin typeface="Montserrat Light"/>
                </a:rPr>
                <a:t>penambahan</a:t>
              </a:r>
              <a:r>
                <a:rPr lang="en-US" sz="2600" dirty="0">
                  <a:solidFill>
                    <a:srgbClr val="202020"/>
                  </a:solidFill>
                  <a:latin typeface="Montserrat Light"/>
                </a:rPr>
                <a:t> subject </a:t>
              </a:r>
              <a:r>
                <a:rPr lang="en-US" sz="2600" dirty="0" err="1">
                  <a:solidFill>
                    <a:srgbClr val="202020"/>
                  </a:solidFill>
                  <a:latin typeface="Montserrat Light"/>
                </a:rPr>
                <a:t>sesuai</a:t>
              </a:r>
              <a:r>
                <a:rPr lang="en-US" sz="2600" dirty="0">
                  <a:solidFill>
                    <a:srgbClr val="202020"/>
                  </a:solidFill>
                  <a:latin typeface="Montserrat Light"/>
                </a:rPr>
                <a:t> </a:t>
              </a:r>
              <a:r>
                <a:rPr lang="en-US" sz="2600" dirty="0" err="1">
                  <a:solidFill>
                    <a:srgbClr val="202020"/>
                  </a:solidFill>
                  <a:latin typeface="Montserrat Light"/>
                </a:rPr>
                <a:t>dengan</a:t>
              </a:r>
              <a:r>
                <a:rPr lang="en-US" sz="2600" dirty="0">
                  <a:solidFill>
                    <a:srgbClr val="202020"/>
                  </a:solidFill>
                  <a:latin typeface="Montserrat Light"/>
                </a:rPr>
                <a:t> id </a:t>
              </a:r>
              <a:r>
                <a:rPr lang="en-US" sz="2600" dirty="0" err="1">
                  <a:solidFill>
                    <a:srgbClr val="202020"/>
                  </a:solidFill>
                  <a:latin typeface="Montserrat Light"/>
                </a:rPr>
                <a:t>dosen</a:t>
              </a:r>
              <a:r>
                <a:rPr lang="en-US" sz="2600" dirty="0">
                  <a:solidFill>
                    <a:srgbClr val="202020"/>
                  </a:solidFill>
                  <a:latin typeface="Montserrat Light"/>
                </a:rPr>
                <a:t>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1732199" cy="594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02020"/>
                  </a:solidFill>
                  <a:latin typeface="Montserrat Light Bold"/>
                </a:rPr>
                <a:t>http://localhost:3000/lecturers/:id/subjects/create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144000" y="6928173"/>
            <a:ext cx="8799149" cy="991558"/>
            <a:chOff x="0" y="0"/>
            <a:chExt cx="11732199" cy="1322078"/>
          </a:xfrm>
        </p:grpSpPr>
        <p:sp>
          <p:nvSpPr>
            <p:cNvPr id="30" name="TextBox 30"/>
            <p:cNvSpPr txBox="1"/>
            <p:nvPr/>
          </p:nvSpPr>
          <p:spPr>
            <a:xfrm>
              <a:off x="0" y="752906"/>
              <a:ext cx="11732199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02020"/>
                  </a:solidFill>
                  <a:latin typeface="Montserrat Light"/>
                </a:rPr>
                <a:t>untuk menampilkan data dari tabel lecturersubjects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1732199" cy="594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02020"/>
                  </a:solidFill>
                  <a:latin typeface="Montserrat Light Bold"/>
                </a:rPr>
                <a:t>http://localhost:3000/lecturer_subjects</a:t>
              </a:r>
            </a:p>
          </p:txBody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94741" y="-1488867"/>
            <a:ext cx="3129118" cy="3681315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19760" y="8155188"/>
            <a:ext cx="2018696" cy="22062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CCD14A"/>
          </a:solidFill>
        </p:spPr>
      </p:sp>
      <p:sp>
        <p:nvSpPr>
          <p:cNvPr id="3" name="AutoShape 3"/>
          <p:cNvSpPr/>
          <p:nvPr/>
        </p:nvSpPr>
        <p:spPr>
          <a:xfrm>
            <a:off x="-408482" y="300066"/>
            <a:ext cx="12451189" cy="1116239"/>
          </a:xfrm>
          <a:prstGeom prst="rect">
            <a:avLst/>
          </a:prstGeom>
          <a:solidFill>
            <a:srgbClr val="699250"/>
          </a:solidFill>
        </p:spPr>
      </p:sp>
      <p:sp>
        <p:nvSpPr>
          <p:cNvPr id="4" name="TextBox 4"/>
          <p:cNvSpPr txBox="1"/>
          <p:nvPr/>
        </p:nvSpPr>
        <p:spPr>
          <a:xfrm>
            <a:off x="-408482" y="408941"/>
            <a:ext cx="7895519" cy="841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8"/>
              </a:lnSpc>
            </a:pPr>
            <a:r>
              <a:rPr lang="en-US" sz="5898" spc="-58">
                <a:solidFill>
                  <a:srgbClr val="FFFFFF"/>
                </a:solidFill>
                <a:latin typeface="Dosis Extra Bold"/>
              </a:rPr>
              <a:t>END POINT  ' POST '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49160" y="2583228"/>
            <a:ext cx="9138840" cy="1448759"/>
            <a:chOff x="0" y="0"/>
            <a:chExt cx="12185120" cy="1931678"/>
          </a:xfrm>
        </p:grpSpPr>
        <p:sp>
          <p:nvSpPr>
            <p:cNvPr id="6" name="TextBox 6"/>
            <p:cNvSpPr txBox="1"/>
            <p:nvPr/>
          </p:nvSpPr>
          <p:spPr>
            <a:xfrm>
              <a:off x="0" y="752906"/>
              <a:ext cx="12185120" cy="1178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202020"/>
                  </a:solidFill>
                  <a:latin typeface="Montserrat Light"/>
                </a:rPr>
                <a:t>Untuk mengirim data dosen baru yang di tambahkan ke database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185120" cy="594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02020"/>
                  </a:solidFill>
                  <a:latin typeface="Montserrat Light Bold"/>
                </a:rPr>
                <a:t>http://localhost:3000/lecturers/create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4240" y="2583228"/>
            <a:ext cx="7895519" cy="1448758"/>
            <a:chOff x="0" y="0"/>
            <a:chExt cx="10527359" cy="1931678"/>
          </a:xfrm>
        </p:grpSpPr>
        <p:sp>
          <p:nvSpPr>
            <p:cNvPr id="9" name="TextBox 9"/>
            <p:cNvSpPr txBox="1"/>
            <p:nvPr/>
          </p:nvSpPr>
          <p:spPr>
            <a:xfrm>
              <a:off x="0" y="752906"/>
              <a:ext cx="10527359" cy="1178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02020"/>
                  </a:solidFill>
                  <a:latin typeface="Montserrat Light"/>
                </a:rPr>
                <a:t>Untuk mengirim data dosen terbaru yang sudah di edit ke database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0527359" cy="594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02020"/>
                  </a:solidFill>
                  <a:latin typeface="Montserrat Light Bold"/>
                </a:rPr>
                <a:t>http://localhost:3000/lecturers/update/:id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325829" y="5525702"/>
            <a:ext cx="8799149" cy="1448758"/>
            <a:chOff x="0" y="0"/>
            <a:chExt cx="11732199" cy="193167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52906"/>
              <a:ext cx="11732199" cy="1178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02020"/>
                  </a:solidFill>
                  <a:latin typeface="Montserrat Light"/>
                </a:rPr>
                <a:t>Untuk menambahkan subject yang sesuai dengan id dosen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732199" cy="594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02020"/>
                  </a:solidFill>
                  <a:latin typeface="Montserrat Light Bold"/>
                </a:rPr>
                <a:t>http://localhost:3000/lecturers/:id/subjects/create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94741" y="-1488867"/>
            <a:ext cx="3129118" cy="368131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69395" y="7502585"/>
            <a:ext cx="2796191" cy="305594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474932" y="7502585"/>
            <a:ext cx="2430453" cy="26239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8373704" y="-619367"/>
            <a:ext cx="143706" cy="3152428"/>
          </a:xfrm>
          <a:prstGeom prst="rect">
            <a:avLst/>
          </a:prstGeom>
          <a:solidFill>
            <a:srgbClr val="486688"/>
          </a:solidFill>
        </p:spPr>
      </p:sp>
      <p:sp>
        <p:nvSpPr>
          <p:cNvPr id="3" name="AutoShape 3"/>
          <p:cNvSpPr/>
          <p:nvPr/>
        </p:nvSpPr>
        <p:spPr>
          <a:xfrm>
            <a:off x="436908" y="8578050"/>
            <a:ext cx="143706" cy="3152428"/>
          </a:xfrm>
          <a:prstGeom prst="rect">
            <a:avLst/>
          </a:prstGeom>
          <a:solidFill>
            <a:srgbClr val="486688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20478" y="8125922"/>
            <a:ext cx="2097730" cy="22647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149624"/>
            <a:ext cx="8108172" cy="394114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66639" y="3129031"/>
            <a:ext cx="8151569" cy="396173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875"/>
            <a:ext cx="13375865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660">
                <a:solidFill>
                  <a:srgbClr val="486688"/>
                </a:solidFill>
                <a:latin typeface="League Spartan Italics"/>
              </a:rPr>
              <a:t>TASK INFORMATION APPS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04407" y="7186787"/>
            <a:ext cx="395675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000" spc="450">
                <a:solidFill>
                  <a:srgbClr val="145DA0"/>
                </a:solidFill>
                <a:latin typeface="Glacial Indifference"/>
              </a:rPr>
              <a:t>HALAMAN UTAMA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37279" y="7186787"/>
            <a:ext cx="4736786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000" spc="450">
                <a:solidFill>
                  <a:srgbClr val="145DA0"/>
                </a:solidFill>
                <a:latin typeface="Glacial Indifference"/>
              </a:rPr>
              <a:t>DATA DOSEN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8373704" y="-619367"/>
            <a:ext cx="143706" cy="3152428"/>
          </a:xfrm>
          <a:prstGeom prst="rect">
            <a:avLst/>
          </a:prstGeom>
          <a:solidFill>
            <a:srgbClr val="486688"/>
          </a:solidFill>
        </p:spPr>
      </p:sp>
      <p:sp>
        <p:nvSpPr>
          <p:cNvPr id="3" name="AutoShape 3"/>
          <p:cNvSpPr/>
          <p:nvPr/>
        </p:nvSpPr>
        <p:spPr>
          <a:xfrm>
            <a:off x="436908" y="8578050"/>
            <a:ext cx="143706" cy="3152428"/>
          </a:xfrm>
          <a:prstGeom prst="rect">
            <a:avLst/>
          </a:prstGeom>
          <a:solidFill>
            <a:srgbClr val="486688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20478" y="8125922"/>
            <a:ext cx="2097730" cy="22647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107486"/>
            <a:ext cx="8155658" cy="39832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639595" y="3151860"/>
            <a:ext cx="8278613" cy="398328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875"/>
            <a:ext cx="13375865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660">
                <a:solidFill>
                  <a:srgbClr val="486688"/>
                </a:solidFill>
                <a:latin typeface="League Spartan Italics"/>
              </a:rPr>
              <a:t>TASK INFORMATION APPS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04407" y="7186787"/>
            <a:ext cx="3956758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000" spc="450">
                <a:solidFill>
                  <a:srgbClr val="145DA0"/>
                </a:solidFill>
                <a:latin typeface="Glacial Indifference"/>
              </a:rPr>
              <a:t>EDIT DATA DOSEN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37279" y="7186787"/>
            <a:ext cx="4736786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000" spc="450">
                <a:solidFill>
                  <a:srgbClr val="145DA0"/>
                </a:solidFill>
                <a:latin typeface="Glacial Indifference"/>
              </a:rPr>
              <a:t>TAMBAH SUBJECT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8373704" y="-619367"/>
            <a:ext cx="143706" cy="3152428"/>
          </a:xfrm>
          <a:prstGeom prst="rect">
            <a:avLst/>
          </a:prstGeom>
          <a:solidFill>
            <a:srgbClr val="486688"/>
          </a:solidFill>
        </p:spPr>
      </p:sp>
      <p:sp>
        <p:nvSpPr>
          <p:cNvPr id="3" name="AutoShape 3"/>
          <p:cNvSpPr/>
          <p:nvPr/>
        </p:nvSpPr>
        <p:spPr>
          <a:xfrm>
            <a:off x="436908" y="8578050"/>
            <a:ext cx="143706" cy="3152428"/>
          </a:xfrm>
          <a:prstGeom prst="rect">
            <a:avLst/>
          </a:prstGeom>
          <a:solidFill>
            <a:srgbClr val="486688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20478" y="8125922"/>
            <a:ext cx="2097730" cy="22647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6908" y="2894113"/>
            <a:ext cx="8576397" cy="420134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31276" y="2961682"/>
            <a:ext cx="8386933" cy="406620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875"/>
            <a:ext cx="13375865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660">
                <a:solidFill>
                  <a:srgbClr val="486688"/>
                </a:solidFill>
                <a:latin typeface="League Spartan Italics"/>
              </a:rPr>
              <a:t>TASK INFORMATION APPS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1672" y="7186787"/>
            <a:ext cx="6426869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000" spc="450">
                <a:solidFill>
                  <a:srgbClr val="145DA0"/>
                </a:solidFill>
                <a:latin typeface="Glacial Indifference"/>
              </a:rPr>
              <a:t>DATA SUBJECT TAMBAHAN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37279" y="7186787"/>
            <a:ext cx="4736786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000" spc="450">
                <a:solidFill>
                  <a:srgbClr val="145DA0"/>
                </a:solidFill>
                <a:latin typeface="Glacial Indifference"/>
              </a:rPr>
              <a:t>TUGAS MAHASISWA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8373704" y="-619367"/>
            <a:ext cx="143706" cy="3152428"/>
          </a:xfrm>
          <a:prstGeom prst="rect">
            <a:avLst/>
          </a:prstGeom>
          <a:solidFill>
            <a:srgbClr val="486688"/>
          </a:solidFill>
        </p:spPr>
      </p:sp>
      <p:sp>
        <p:nvSpPr>
          <p:cNvPr id="3" name="AutoShape 3"/>
          <p:cNvSpPr/>
          <p:nvPr/>
        </p:nvSpPr>
        <p:spPr>
          <a:xfrm>
            <a:off x="436908" y="8578050"/>
            <a:ext cx="143706" cy="3152428"/>
          </a:xfrm>
          <a:prstGeom prst="rect">
            <a:avLst/>
          </a:prstGeom>
          <a:solidFill>
            <a:srgbClr val="486688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20478" y="8125922"/>
            <a:ext cx="2097730" cy="226475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472257" y="4538911"/>
            <a:ext cx="12348221" cy="120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11500" spc="660" dirty="0">
                <a:solidFill>
                  <a:srgbClr val="486688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DEMO APLIKASI</a:t>
            </a:r>
          </a:p>
        </p:txBody>
      </p:sp>
    </p:spTree>
    <p:extLst>
      <p:ext uri="{BB962C8B-B14F-4D97-AF65-F5344CB8AC3E}">
        <p14:creationId xmlns:p14="http://schemas.microsoft.com/office/powerpoint/2010/main" val="613740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9111" y="646372"/>
            <a:ext cx="438710" cy="4076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481035" y="442572"/>
            <a:ext cx="438710" cy="4076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0401" y="6123585"/>
            <a:ext cx="438710" cy="4076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342202" y="8624644"/>
            <a:ext cx="438710" cy="40760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259300" y="2124901"/>
            <a:ext cx="438710" cy="4076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973395" y="7111089"/>
            <a:ext cx="438710" cy="4076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597802" y="9258300"/>
            <a:ext cx="438710" cy="4076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780912" y="-102215"/>
            <a:ext cx="438710" cy="4076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136480" y="2894745"/>
            <a:ext cx="438710" cy="40760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12591" y="101585"/>
            <a:ext cx="438710" cy="40760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633065" y="4735899"/>
            <a:ext cx="438710" cy="40760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473837" y="10083199"/>
            <a:ext cx="438710" cy="40760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09345" y="9730746"/>
            <a:ext cx="438710" cy="4076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375454" y="3840610"/>
            <a:ext cx="13537093" cy="230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789"/>
              </a:lnSpc>
            </a:pPr>
            <a:r>
              <a:rPr lang="en-US" sz="18655" spc="354">
                <a:solidFill>
                  <a:srgbClr val="DB7558"/>
                </a:solidFill>
                <a:latin typeface="Barlow Condensed Bold"/>
              </a:rPr>
              <a:t>T</a:t>
            </a:r>
            <a:r>
              <a:rPr lang="en-US" sz="18655" spc="354">
                <a:solidFill>
                  <a:srgbClr val="FFCF57"/>
                </a:solidFill>
                <a:latin typeface="Barlow Condensed Bold"/>
              </a:rPr>
              <a:t>H</a:t>
            </a:r>
            <a:r>
              <a:rPr lang="en-US" sz="18655" spc="354">
                <a:solidFill>
                  <a:srgbClr val="F8D8CF"/>
                </a:solidFill>
                <a:latin typeface="Barlow Condensed Bold"/>
              </a:rPr>
              <a:t>A</a:t>
            </a:r>
            <a:r>
              <a:rPr lang="en-US" sz="18655" spc="354">
                <a:solidFill>
                  <a:srgbClr val="8FCDD4"/>
                </a:solidFill>
                <a:latin typeface="Barlow Condensed Bold"/>
              </a:rPr>
              <a:t>N</a:t>
            </a:r>
            <a:r>
              <a:rPr lang="en-US" sz="18655" spc="354">
                <a:solidFill>
                  <a:srgbClr val="ACD8CB"/>
                </a:solidFill>
                <a:latin typeface="Barlow Condensed Bold"/>
              </a:rPr>
              <a:t>K</a:t>
            </a:r>
            <a:r>
              <a:rPr lang="en-US" sz="18655" spc="354">
                <a:solidFill>
                  <a:srgbClr val="DB7558"/>
                </a:solidFill>
                <a:latin typeface="Barlow Condensed Bold"/>
              </a:rPr>
              <a:t> </a:t>
            </a:r>
            <a:r>
              <a:rPr lang="en-US" sz="18655" spc="354">
                <a:solidFill>
                  <a:srgbClr val="D7C4F4"/>
                </a:solidFill>
                <a:latin typeface="Barlow Condensed Bold"/>
              </a:rPr>
              <a:t>Y</a:t>
            </a:r>
            <a:r>
              <a:rPr lang="en-US" sz="18655" spc="354">
                <a:solidFill>
                  <a:srgbClr val="FFFFFF"/>
                </a:solidFill>
                <a:latin typeface="Barlow Condensed Bold"/>
              </a:rPr>
              <a:t>O</a:t>
            </a:r>
            <a:r>
              <a:rPr lang="en-US" sz="18655" spc="354">
                <a:solidFill>
                  <a:srgbClr val="FFCF57"/>
                </a:solidFill>
                <a:latin typeface="Barlow Condensed Bold"/>
              </a:rPr>
              <a:t>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772900" y="1028700"/>
            <a:ext cx="5486400" cy="8229600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47755" r="-15400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146561" y="-318551"/>
            <a:ext cx="15196939" cy="11550899"/>
            <a:chOff x="0" y="0"/>
            <a:chExt cx="20262585" cy="1540119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20262585" cy="15401199"/>
            </a:xfrm>
            <a:prstGeom prst="rect">
              <a:avLst/>
            </a:prstGeom>
          </p:spPr>
        </p:pic>
        <p:sp>
          <p:nvSpPr>
            <p:cNvPr id="6" name="AutoShape 6"/>
            <p:cNvSpPr/>
            <p:nvPr/>
          </p:nvSpPr>
          <p:spPr>
            <a:xfrm>
              <a:off x="559020" y="374335"/>
              <a:ext cx="19091069" cy="14260369"/>
            </a:xfrm>
            <a:prstGeom prst="rect">
              <a:avLst/>
            </a:prstGeom>
            <a:solidFill>
              <a:srgbClr val="523E3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267801" y="2646017"/>
            <a:ext cx="10931679" cy="145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318"/>
              </a:lnSpc>
              <a:spcBef>
                <a:spcPct val="0"/>
              </a:spcBef>
            </a:pPr>
            <a:r>
              <a:rPr lang="en-US" sz="10289" spc="-102">
                <a:solidFill>
                  <a:srgbClr val="FFFFFF"/>
                </a:solidFill>
                <a:latin typeface="Nunito Sans Black"/>
              </a:rPr>
              <a:t>Task Information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1442" y="4573218"/>
            <a:ext cx="11478038" cy="406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9492" lvl="1" indent="-499746">
              <a:lnSpc>
                <a:spcPts val="6481"/>
              </a:lnSpc>
              <a:buFont typeface="Arial"/>
              <a:buChar char="•"/>
            </a:pPr>
            <a:r>
              <a:rPr lang="en-US" sz="4629" dirty="0" err="1">
                <a:solidFill>
                  <a:srgbClr val="FFFFFF"/>
                </a:solidFill>
                <a:latin typeface="Nunito Sans Extra Light"/>
              </a:rPr>
              <a:t>Merupakan</a:t>
            </a:r>
            <a:r>
              <a:rPr lang="en-US" sz="4629" dirty="0">
                <a:solidFill>
                  <a:srgbClr val="FFFFFF"/>
                </a:solidFill>
                <a:latin typeface="Nunito Sans Extra Light"/>
              </a:rPr>
              <a:t> </a:t>
            </a:r>
            <a:r>
              <a:rPr lang="en-US" sz="4629" dirty="0" err="1">
                <a:solidFill>
                  <a:srgbClr val="FFFFFF"/>
                </a:solidFill>
                <a:latin typeface="Nunito Sans Extra Light"/>
              </a:rPr>
              <a:t>sebuah</a:t>
            </a:r>
            <a:r>
              <a:rPr lang="en-US" sz="4629" dirty="0">
                <a:solidFill>
                  <a:srgbClr val="FFFFFF"/>
                </a:solidFill>
                <a:latin typeface="Nunito Sans Extra Light"/>
              </a:rPr>
              <a:t> </a:t>
            </a:r>
            <a:r>
              <a:rPr lang="en-US" sz="4629" dirty="0" err="1">
                <a:solidFill>
                  <a:srgbClr val="FFFFFF"/>
                </a:solidFill>
                <a:latin typeface="Nunito Sans Extra Light"/>
              </a:rPr>
              <a:t>aplikasi</a:t>
            </a:r>
            <a:r>
              <a:rPr lang="en-US" sz="4629" dirty="0">
                <a:solidFill>
                  <a:srgbClr val="FFFFFF"/>
                </a:solidFill>
                <a:latin typeface="Nunito Sans Extra Light"/>
              </a:rPr>
              <a:t> </a:t>
            </a:r>
            <a:r>
              <a:rPr lang="en-US" sz="4629" dirty="0" err="1">
                <a:solidFill>
                  <a:srgbClr val="FFFFFF"/>
                </a:solidFill>
                <a:latin typeface="Nunito Sans Extra Light"/>
              </a:rPr>
              <a:t>berbasis</a:t>
            </a:r>
            <a:r>
              <a:rPr lang="en-US" sz="4629" dirty="0">
                <a:solidFill>
                  <a:srgbClr val="FFFFFF"/>
                </a:solidFill>
                <a:latin typeface="Nunito Sans Extra Light"/>
              </a:rPr>
              <a:t> website yang </a:t>
            </a:r>
            <a:r>
              <a:rPr lang="en-US" sz="4629" dirty="0" err="1">
                <a:solidFill>
                  <a:srgbClr val="FFFFFF"/>
                </a:solidFill>
                <a:latin typeface="Nunito Sans Extra Light"/>
              </a:rPr>
              <a:t>membantu</a:t>
            </a:r>
            <a:r>
              <a:rPr lang="en-US" sz="4629" dirty="0">
                <a:solidFill>
                  <a:srgbClr val="FFFFFF"/>
                </a:solidFill>
                <a:latin typeface="Nunito Sans Extra Light"/>
              </a:rPr>
              <a:t> </a:t>
            </a:r>
            <a:r>
              <a:rPr lang="en-US" sz="4629" dirty="0" err="1">
                <a:solidFill>
                  <a:srgbClr val="FFFFFF"/>
                </a:solidFill>
                <a:latin typeface="Nunito Sans Extra Light"/>
              </a:rPr>
              <a:t>dosen</a:t>
            </a:r>
            <a:r>
              <a:rPr lang="en-US" sz="4629" dirty="0">
                <a:solidFill>
                  <a:srgbClr val="FFFFFF"/>
                </a:solidFill>
                <a:latin typeface="Nunito Sans Extra Light"/>
              </a:rPr>
              <a:t> </a:t>
            </a:r>
            <a:r>
              <a:rPr lang="en-US" sz="4629" dirty="0" err="1">
                <a:solidFill>
                  <a:srgbClr val="FFFFFF"/>
                </a:solidFill>
                <a:latin typeface="Nunito Sans Extra Light"/>
              </a:rPr>
              <a:t>untuk</a:t>
            </a:r>
            <a:r>
              <a:rPr lang="en-US" sz="4629" dirty="0">
                <a:solidFill>
                  <a:srgbClr val="FFFFFF"/>
                </a:solidFill>
                <a:latin typeface="Nunito Sans Extra Light"/>
              </a:rPr>
              <a:t> </a:t>
            </a:r>
            <a:r>
              <a:rPr lang="en-US" sz="4629" dirty="0" err="1">
                <a:solidFill>
                  <a:srgbClr val="FFFFFF"/>
                </a:solidFill>
                <a:latin typeface="Nunito Sans Extra Light"/>
              </a:rPr>
              <a:t>memberitahukan</a:t>
            </a:r>
            <a:r>
              <a:rPr lang="en-US" sz="4629" dirty="0">
                <a:solidFill>
                  <a:srgbClr val="FFFFFF"/>
                </a:solidFill>
                <a:latin typeface="Nunito Sans Extra Light"/>
              </a:rPr>
              <a:t> </a:t>
            </a:r>
            <a:r>
              <a:rPr lang="en-US" sz="4629" dirty="0" err="1">
                <a:solidFill>
                  <a:srgbClr val="FFFFFF"/>
                </a:solidFill>
                <a:latin typeface="Nunito Sans Extra Light"/>
              </a:rPr>
              <a:t>informasi</a:t>
            </a:r>
            <a:r>
              <a:rPr lang="en-US" sz="4629" dirty="0">
                <a:solidFill>
                  <a:srgbClr val="FFFFFF"/>
                </a:solidFill>
                <a:latin typeface="Nunito Sans Extra Light"/>
              </a:rPr>
              <a:t> </a:t>
            </a:r>
            <a:r>
              <a:rPr lang="en-US" sz="4629" dirty="0" err="1">
                <a:solidFill>
                  <a:srgbClr val="FFFFFF"/>
                </a:solidFill>
                <a:latin typeface="Nunito Sans Extra Light"/>
              </a:rPr>
              <a:t>tugas</a:t>
            </a:r>
            <a:r>
              <a:rPr lang="en-US" sz="4629" dirty="0">
                <a:solidFill>
                  <a:srgbClr val="FFFFFF"/>
                </a:solidFill>
                <a:latin typeface="Nunito Sans Extra Light"/>
              </a:rPr>
              <a:t> </a:t>
            </a:r>
            <a:r>
              <a:rPr lang="en-US" sz="4629" dirty="0" err="1">
                <a:solidFill>
                  <a:srgbClr val="FFFFFF"/>
                </a:solidFill>
                <a:latin typeface="Nunito Sans Extra Light"/>
              </a:rPr>
              <a:t>kepada</a:t>
            </a:r>
            <a:r>
              <a:rPr lang="en-US" sz="4629" dirty="0">
                <a:solidFill>
                  <a:srgbClr val="FFFFFF"/>
                </a:solidFill>
                <a:latin typeface="Nunito Sans Extra Light"/>
              </a:rPr>
              <a:t> para </a:t>
            </a:r>
            <a:r>
              <a:rPr lang="en-US" sz="4629" dirty="0" err="1">
                <a:solidFill>
                  <a:srgbClr val="FFFFFF"/>
                </a:solidFill>
                <a:latin typeface="Nunito Sans Extra Light"/>
              </a:rPr>
              <a:t>mahasiswa</a:t>
            </a:r>
            <a:r>
              <a:rPr lang="en-US" sz="4629" dirty="0">
                <a:solidFill>
                  <a:srgbClr val="FFFFFF"/>
                </a:solidFill>
                <a:latin typeface="Nunito Sans Extra Light"/>
              </a:rPr>
              <a:t> yang </a:t>
            </a:r>
            <a:r>
              <a:rPr lang="en-US" sz="4629" dirty="0" err="1">
                <a:solidFill>
                  <a:srgbClr val="FFFFFF"/>
                </a:solidFill>
                <a:latin typeface="Nunito Sans Extra Light"/>
              </a:rPr>
              <a:t>disajikan</a:t>
            </a:r>
            <a:r>
              <a:rPr lang="en-US" sz="4629" dirty="0">
                <a:solidFill>
                  <a:srgbClr val="FFFFFF"/>
                </a:solidFill>
                <a:latin typeface="Nunito Sans Extra Light"/>
              </a:rPr>
              <a:t> </a:t>
            </a:r>
            <a:r>
              <a:rPr lang="en-US" sz="4629" dirty="0" err="1">
                <a:solidFill>
                  <a:srgbClr val="FFFFFF"/>
                </a:solidFill>
                <a:latin typeface="Nunito Sans Extra Light"/>
              </a:rPr>
              <a:t>melalui</a:t>
            </a:r>
            <a:r>
              <a:rPr lang="en-US" sz="4629" dirty="0">
                <a:solidFill>
                  <a:srgbClr val="FFFFFF"/>
                </a:solidFill>
                <a:latin typeface="Nunito Sans Extra Light"/>
              </a:rPr>
              <a:t> </a:t>
            </a:r>
            <a:r>
              <a:rPr lang="en-US" sz="4629" dirty="0" err="1">
                <a:solidFill>
                  <a:srgbClr val="FFFFFF"/>
                </a:solidFill>
                <a:latin typeface="Nunito Sans Extra Light"/>
              </a:rPr>
              <a:t>tabel</a:t>
            </a:r>
            <a:r>
              <a:rPr lang="en-US" sz="4629" dirty="0">
                <a:solidFill>
                  <a:srgbClr val="FFFFFF"/>
                </a:solidFill>
                <a:latin typeface="Nunito Sans Extra Light"/>
              </a:rPr>
              <a:t>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46871" y="417567"/>
            <a:ext cx="2702565" cy="12222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9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4122941"/>
            <a:ext cx="935021" cy="126780"/>
          </a:xfrm>
          <a:prstGeom prst="rect">
            <a:avLst/>
          </a:prstGeom>
          <a:solidFill>
            <a:srgbClr val="48668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765675"/>
            <a:ext cx="12422038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794358"/>
            <a:ext cx="5954339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7500">
                <a:solidFill>
                  <a:srgbClr val="FFFFFF"/>
                </a:solidFill>
                <a:latin typeface="Gidole"/>
              </a:rPr>
              <a:t>WHY TASK INFORMATION?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420850"/>
            <a:ext cx="6781010" cy="408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  <a:spcBef>
                <a:spcPct val="0"/>
              </a:spcBef>
            </a:pPr>
            <a:r>
              <a:rPr lang="en-US" sz="3300" dirty="0">
                <a:solidFill>
                  <a:srgbClr val="FFFFFF"/>
                </a:solidFill>
                <a:latin typeface="Montserrat Light"/>
              </a:rPr>
              <a:t>Agar mempermudah </a:t>
            </a:r>
            <a:r>
              <a:rPr lang="en-US" sz="3300" dirty="0" err="1">
                <a:solidFill>
                  <a:srgbClr val="FFFFFF"/>
                </a:solidFill>
                <a:latin typeface="Montserrat Light"/>
              </a:rPr>
              <a:t>dosen</a:t>
            </a:r>
            <a:r>
              <a:rPr lang="en-US" sz="3300" dirty="0">
                <a:solidFill>
                  <a:srgbClr val="FFFFFF"/>
                </a:solidFill>
                <a:latin typeface="Montserrat Light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Montserrat Light"/>
              </a:rPr>
              <a:t>memberikan</a:t>
            </a:r>
            <a:r>
              <a:rPr lang="en-US" sz="3300" dirty="0">
                <a:solidFill>
                  <a:srgbClr val="FFFFFF"/>
                </a:solidFill>
                <a:latin typeface="Montserrat Light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Montserrat Light"/>
              </a:rPr>
              <a:t>tugas</a:t>
            </a:r>
            <a:r>
              <a:rPr lang="en-US" sz="3300" dirty="0">
                <a:solidFill>
                  <a:srgbClr val="FFFFFF"/>
                </a:solidFill>
                <a:latin typeface="Montserrat Light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Montserrat Light"/>
              </a:rPr>
              <a:t>kepada</a:t>
            </a:r>
            <a:r>
              <a:rPr lang="en-US" sz="3300" dirty="0">
                <a:solidFill>
                  <a:srgbClr val="FFFFFF"/>
                </a:solidFill>
                <a:latin typeface="Montserrat Light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Montserrat Light"/>
              </a:rPr>
              <a:t>mahasiswa</a:t>
            </a:r>
            <a:r>
              <a:rPr lang="en-US" sz="3300" dirty="0">
                <a:solidFill>
                  <a:srgbClr val="FFFFFF"/>
                </a:solidFill>
                <a:latin typeface="Montserrat Light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Montserrat Light"/>
              </a:rPr>
              <a:t>dengan</a:t>
            </a:r>
            <a:r>
              <a:rPr lang="en-US" sz="3300" dirty="0">
                <a:solidFill>
                  <a:srgbClr val="FFFFFF"/>
                </a:solidFill>
                <a:latin typeface="Montserrat Light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Montserrat Light"/>
              </a:rPr>
              <a:t>jelas</a:t>
            </a:r>
            <a:r>
              <a:rPr lang="en-US" sz="3300" dirty="0">
                <a:solidFill>
                  <a:srgbClr val="FFFFFF"/>
                </a:solidFill>
                <a:latin typeface="Montserrat Light"/>
              </a:rPr>
              <a:t> dan </a:t>
            </a:r>
            <a:r>
              <a:rPr lang="en-US" sz="3300" dirty="0" err="1">
                <a:solidFill>
                  <a:srgbClr val="FFFFFF"/>
                </a:solidFill>
                <a:latin typeface="Montserrat Light"/>
              </a:rPr>
              <a:t>mudah</a:t>
            </a:r>
            <a:r>
              <a:rPr lang="en-US" sz="3300" dirty="0">
                <a:solidFill>
                  <a:srgbClr val="FFFFFF"/>
                </a:solidFill>
                <a:latin typeface="Montserrat Light"/>
              </a:rPr>
              <a:t>. dan </a:t>
            </a:r>
            <a:r>
              <a:rPr lang="en-US" sz="3300" dirty="0" err="1">
                <a:solidFill>
                  <a:srgbClr val="FFFFFF"/>
                </a:solidFill>
                <a:latin typeface="Montserrat Light"/>
              </a:rPr>
              <a:t>membuat</a:t>
            </a:r>
            <a:r>
              <a:rPr lang="en-US" sz="3300" dirty="0">
                <a:solidFill>
                  <a:srgbClr val="FFFFFF"/>
                </a:solidFill>
                <a:latin typeface="Montserrat Light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Montserrat Light"/>
              </a:rPr>
              <a:t>mahasiswa</a:t>
            </a:r>
            <a:r>
              <a:rPr lang="en-US" sz="3300" dirty="0">
                <a:solidFill>
                  <a:srgbClr val="FFFFFF"/>
                </a:solidFill>
                <a:latin typeface="Montserrat Light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Montserrat Light"/>
              </a:rPr>
              <a:t>mudah</a:t>
            </a:r>
            <a:r>
              <a:rPr lang="en-US" sz="3300" dirty="0">
                <a:solidFill>
                  <a:srgbClr val="FFFFFF"/>
                </a:solidFill>
                <a:latin typeface="Montserrat Light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Montserrat Light"/>
              </a:rPr>
              <a:t>unutk</a:t>
            </a:r>
            <a:r>
              <a:rPr lang="en-US" sz="3300" dirty="0">
                <a:solidFill>
                  <a:srgbClr val="FFFFFF"/>
                </a:solidFill>
                <a:latin typeface="Montserrat Light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Montserrat Light"/>
              </a:rPr>
              <a:t>mengetahui</a:t>
            </a:r>
            <a:r>
              <a:rPr lang="en-US" sz="3300" dirty="0">
                <a:solidFill>
                  <a:srgbClr val="FFFFFF"/>
                </a:solidFill>
                <a:latin typeface="Montserrat Light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Montserrat Light"/>
              </a:rPr>
              <a:t>tugas</a:t>
            </a:r>
            <a:r>
              <a:rPr lang="en-US" sz="3300" dirty="0">
                <a:solidFill>
                  <a:srgbClr val="FFFFFF"/>
                </a:solidFill>
                <a:latin typeface="Montserrat Light"/>
              </a:rPr>
              <a:t> yang </a:t>
            </a:r>
            <a:r>
              <a:rPr lang="en-US" sz="3300" dirty="0" err="1">
                <a:solidFill>
                  <a:srgbClr val="FFFFFF"/>
                </a:solidFill>
                <a:latin typeface="Montserrat Light"/>
              </a:rPr>
              <a:t>diberikan</a:t>
            </a:r>
            <a:r>
              <a:rPr lang="en-US" sz="3300" dirty="0">
                <a:solidFill>
                  <a:srgbClr val="FFFFFF"/>
                </a:solidFill>
                <a:latin typeface="Montserrat Light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9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61950" y="-330589"/>
            <a:ext cx="5513851" cy="1094817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0715" y="853350"/>
            <a:ext cx="12352120" cy="82296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9791653" y="3658651"/>
            <a:ext cx="9267624" cy="296969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10396039" y="4218622"/>
            <a:ext cx="7675687" cy="176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dirty="0">
                <a:solidFill>
                  <a:srgbClr val="145DA0"/>
                </a:solidFill>
                <a:latin typeface="Montserrat Light"/>
              </a:rPr>
              <a:t>Task Information </a:t>
            </a:r>
            <a:r>
              <a:rPr lang="en-US" sz="3199" dirty="0" err="1">
                <a:solidFill>
                  <a:srgbClr val="145DA0"/>
                </a:solidFill>
                <a:latin typeface="Montserrat Light"/>
              </a:rPr>
              <a:t>dapat</a:t>
            </a:r>
            <a:r>
              <a:rPr lang="en-US" sz="3199" dirty="0">
                <a:solidFill>
                  <a:srgbClr val="145DA0"/>
                </a:solidFill>
                <a:latin typeface="Montserrat Light"/>
              </a:rPr>
              <a:t> </a:t>
            </a:r>
            <a:r>
              <a:rPr lang="en-US" sz="3199" dirty="0" err="1">
                <a:solidFill>
                  <a:srgbClr val="145DA0"/>
                </a:solidFill>
                <a:latin typeface="Montserrat Light"/>
              </a:rPr>
              <a:t>digunakan</a:t>
            </a:r>
            <a:r>
              <a:rPr lang="en-US" sz="3199" dirty="0">
                <a:solidFill>
                  <a:srgbClr val="145DA0"/>
                </a:solidFill>
                <a:latin typeface="Montserrat Light"/>
              </a:rPr>
              <a:t> </a:t>
            </a:r>
            <a:r>
              <a:rPr lang="en-US" sz="3199" dirty="0" err="1">
                <a:solidFill>
                  <a:srgbClr val="145DA0"/>
                </a:solidFill>
                <a:latin typeface="Montserrat Light"/>
              </a:rPr>
              <a:t>ketika</a:t>
            </a:r>
            <a:r>
              <a:rPr lang="en-US" sz="3199" dirty="0">
                <a:solidFill>
                  <a:srgbClr val="145DA0"/>
                </a:solidFill>
                <a:latin typeface="Montserrat Light"/>
              </a:rPr>
              <a:t> </a:t>
            </a:r>
            <a:r>
              <a:rPr lang="en-US" sz="3199" dirty="0" err="1">
                <a:solidFill>
                  <a:srgbClr val="145DA0"/>
                </a:solidFill>
                <a:latin typeface="Montserrat Light"/>
              </a:rPr>
              <a:t>dosen</a:t>
            </a:r>
            <a:r>
              <a:rPr lang="en-US" sz="3199" dirty="0">
                <a:solidFill>
                  <a:srgbClr val="145DA0"/>
                </a:solidFill>
                <a:latin typeface="Montserrat Light"/>
              </a:rPr>
              <a:t> </a:t>
            </a:r>
            <a:r>
              <a:rPr lang="en-US" sz="3199" dirty="0" err="1">
                <a:solidFill>
                  <a:srgbClr val="145DA0"/>
                </a:solidFill>
                <a:latin typeface="Montserrat Light"/>
              </a:rPr>
              <a:t>ingin</a:t>
            </a:r>
            <a:r>
              <a:rPr lang="en-US" sz="3199" dirty="0">
                <a:solidFill>
                  <a:srgbClr val="145DA0"/>
                </a:solidFill>
                <a:latin typeface="Montserrat Light"/>
              </a:rPr>
              <a:t> </a:t>
            </a:r>
            <a:r>
              <a:rPr lang="en-US" sz="3199" dirty="0" err="1">
                <a:solidFill>
                  <a:srgbClr val="145DA0"/>
                </a:solidFill>
                <a:latin typeface="Montserrat Light"/>
              </a:rPr>
              <a:t>memberikan</a:t>
            </a:r>
            <a:r>
              <a:rPr lang="en-US" sz="3199" dirty="0">
                <a:solidFill>
                  <a:srgbClr val="145DA0"/>
                </a:solidFill>
                <a:latin typeface="Montserrat Light"/>
              </a:rPr>
              <a:t> </a:t>
            </a:r>
            <a:r>
              <a:rPr lang="en-US" sz="3199" dirty="0" err="1">
                <a:solidFill>
                  <a:srgbClr val="145DA0"/>
                </a:solidFill>
                <a:latin typeface="Montserrat Light"/>
              </a:rPr>
              <a:t>tugas</a:t>
            </a:r>
            <a:r>
              <a:rPr lang="en-US" sz="3199" dirty="0">
                <a:solidFill>
                  <a:srgbClr val="145DA0"/>
                </a:solidFill>
                <a:latin typeface="Montserrat Light"/>
              </a:rPr>
              <a:t> </a:t>
            </a:r>
            <a:r>
              <a:rPr lang="en-US" sz="3199" dirty="0" err="1">
                <a:solidFill>
                  <a:srgbClr val="145DA0"/>
                </a:solidFill>
                <a:latin typeface="Montserrat Light"/>
              </a:rPr>
              <a:t>saat</a:t>
            </a:r>
            <a:r>
              <a:rPr lang="en-US" sz="3199" dirty="0">
                <a:solidFill>
                  <a:srgbClr val="145DA0"/>
                </a:solidFill>
                <a:latin typeface="Montserrat Light"/>
              </a:rPr>
              <a:t> </a:t>
            </a:r>
            <a:r>
              <a:rPr lang="en-US" sz="3199" dirty="0" err="1">
                <a:solidFill>
                  <a:srgbClr val="145DA0"/>
                </a:solidFill>
                <a:latin typeface="Montserrat Light"/>
              </a:rPr>
              <a:t>perkuliahan</a:t>
            </a:r>
            <a:r>
              <a:rPr lang="en-US" sz="3199" dirty="0">
                <a:solidFill>
                  <a:srgbClr val="145DA0"/>
                </a:solidFill>
                <a:latin typeface="Montserrat Light"/>
              </a:rPr>
              <a:t> </a:t>
            </a:r>
            <a:r>
              <a:rPr lang="en-US" sz="3199" dirty="0" err="1">
                <a:solidFill>
                  <a:srgbClr val="145DA0"/>
                </a:solidFill>
                <a:latin typeface="Montserrat Light"/>
              </a:rPr>
              <a:t>berlangsung</a:t>
            </a:r>
            <a:r>
              <a:rPr lang="en-US" sz="3199" dirty="0">
                <a:solidFill>
                  <a:srgbClr val="145DA0"/>
                </a:solidFill>
                <a:latin typeface="Montserrat Light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640300" y="2438400"/>
            <a:ext cx="38100" cy="8229600"/>
          </a:xfrm>
          <a:prstGeom prst="rect">
            <a:avLst/>
          </a:prstGeom>
          <a:solidFill>
            <a:srgbClr val="202020"/>
          </a:solidFill>
        </p:spPr>
      </p:sp>
      <p:sp>
        <p:nvSpPr>
          <p:cNvPr id="3" name="AutoShape 3"/>
          <p:cNvSpPr/>
          <p:nvPr/>
        </p:nvSpPr>
        <p:spPr>
          <a:xfrm>
            <a:off x="-704850" y="-342900"/>
            <a:ext cx="2264100" cy="11391900"/>
          </a:xfrm>
          <a:prstGeom prst="rect">
            <a:avLst/>
          </a:prstGeom>
          <a:solidFill>
            <a:srgbClr val="C9E265"/>
          </a:solidFill>
        </p:spPr>
      </p:sp>
      <p:sp>
        <p:nvSpPr>
          <p:cNvPr id="4" name="TextBox 4"/>
          <p:cNvSpPr txBox="1"/>
          <p:nvPr/>
        </p:nvSpPr>
        <p:spPr>
          <a:xfrm>
            <a:off x="2562632" y="1151728"/>
            <a:ext cx="12453058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75"/>
              </a:lnSpc>
            </a:pPr>
            <a:r>
              <a:rPr lang="en-US" sz="5500" spc="494">
                <a:solidFill>
                  <a:srgbClr val="202020"/>
                </a:solidFill>
                <a:latin typeface="Montserrat Classic Bold"/>
              </a:rPr>
              <a:t>TEKNOLOGI YANG DIGUNAKAN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276600" y="3948469"/>
            <a:ext cx="5706535" cy="1096689"/>
            <a:chOff x="0" y="0"/>
            <a:chExt cx="7608714" cy="1462252"/>
          </a:xfrm>
        </p:grpSpPr>
        <p:sp>
          <p:nvSpPr>
            <p:cNvPr id="6" name="TextBox 6"/>
            <p:cNvSpPr txBox="1"/>
            <p:nvPr/>
          </p:nvSpPr>
          <p:spPr>
            <a:xfrm>
              <a:off x="0" y="893081"/>
              <a:ext cx="7608714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dirty="0" err="1">
                  <a:solidFill>
                    <a:srgbClr val="202020"/>
                  </a:solidFill>
                  <a:latin typeface="Montserrat Light"/>
                </a:rPr>
                <a:t>Berfungsi</a:t>
              </a:r>
              <a:r>
                <a:rPr lang="en-US" sz="2600" dirty="0">
                  <a:solidFill>
                    <a:srgbClr val="202020"/>
                  </a:solidFill>
                  <a:latin typeface="Montserrat Light"/>
                </a:rPr>
                <a:t> </a:t>
              </a:r>
              <a:r>
                <a:rPr lang="en-US" sz="2600" dirty="0" err="1">
                  <a:solidFill>
                    <a:srgbClr val="202020"/>
                  </a:solidFill>
                  <a:latin typeface="Montserrat Light"/>
                </a:rPr>
                <a:t>Sebagai</a:t>
              </a:r>
              <a:r>
                <a:rPr lang="en-US" sz="2600" dirty="0">
                  <a:solidFill>
                    <a:srgbClr val="202020"/>
                  </a:solidFill>
                  <a:latin typeface="Montserrat Light"/>
                </a:rPr>
                <a:t> Server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760871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02020"/>
                  </a:solidFill>
                  <a:latin typeface="Montserrat Classic"/>
                </a:rPr>
                <a:t>EXPRESS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276599" y="5970591"/>
            <a:ext cx="5706535" cy="1553889"/>
            <a:chOff x="0" y="0"/>
            <a:chExt cx="7608714" cy="2071852"/>
          </a:xfrm>
        </p:grpSpPr>
        <p:sp>
          <p:nvSpPr>
            <p:cNvPr id="9" name="TextBox 9"/>
            <p:cNvSpPr txBox="1"/>
            <p:nvPr/>
          </p:nvSpPr>
          <p:spPr>
            <a:xfrm>
              <a:off x="0" y="893081"/>
              <a:ext cx="7608714" cy="1178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02020"/>
                  </a:solidFill>
                  <a:latin typeface="Montserrat Light"/>
                </a:rPr>
                <a:t>Berfungsi Sebagai ORM pada database Postgres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760871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02020"/>
                  </a:solidFill>
                  <a:latin typeface="Montserrat Classic"/>
                </a:rPr>
                <a:t>SEQUELIZE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91498" y="3912433"/>
            <a:ext cx="5706535" cy="1553889"/>
            <a:chOff x="0" y="0"/>
            <a:chExt cx="7608714" cy="207185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893081"/>
              <a:ext cx="7608714" cy="1178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02020"/>
                  </a:solidFill>
                  <a:latin typeface="Montserrat Light"/>
                </a:rPr>
                <a:t>Berfungsi untuk memberikan design pada Website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760871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 dirty="0">
                  <a:solidFill>
                    <a:srgbClr val="202020"/>
                  </a:solidFill>
                  <a:latin typeface="Montserrat Classic"/>
                </a:rPr>
                <a:t>BOOSTRAP DAN CSS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31019" y="5917368"/>
            <a:ext cx="5706535" cy="1146696"/>
            <a:chOff x="0" y="-66674"/>
            <a:chExt cx="7608714" cy="152892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893081"/>
              <a:ext cx="7608714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dirty="0" err="1">
                  <a:solidFill>
                    <a:srgbClr val="202020"/>
                  </a:solidFill>
                  <a:latin typeface="Montserrat Light"/>
                </a:rPr>
                <a:t>Berfungsi</a:t>
              </a:r>
              <a:r>
                <a:rPr lang="en-US" sz="2600" dirty="0">
                  <a:solidFill>
                    <a:srgbClr val="202020"/>
                  </a:solidFill>
                  <a:latin typeface="Montserrat Light"/>
                </a:rPr>
                <a:t> </a:t>
              </a:r>
              <a:r>
                <a:rPr lang="en-US" sz="2600" dirty="0" err="1">
                  <a:solidFill>
                    <a:srgbClr val="202020"/>
                  </a:solidFill>
                  <a:latin typeface="Montserrat Light"/>
                </a:rPr>
                <a:t>sebagai</a:t>
              </a:r>
              <a:r>
                <a:rPr lang="en-US" sz="2600" dirty="0">
                  <a:solidFill>
                    <a:srgbClr val="202020"/>
                  </a:solidFill>
                  <a:latin typeface="Montserrat Light"/>
                </a:rPr>
                <a:t> database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4"/>
              <a:ext cx="7608714" cy="676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 dirty="0">
                  <a:solidFill>
                    <a:srgbClr val="202020"/>
                  </a:solidFill>
                  <a:latin typeface="Montserrat Classic"/>
                </a:rPr>
                <a:t>POSTGRES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276599" y="7968908"/>
            <a:ext cx="5706535" cy="1553889"/>
            <a:chOff x="0" y="0"/>
            <a:chExt cx="7608714" cy="207185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893081"/>
              <a:ext cx="7608714" cy="1178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dirty="0" err="1">
                  <a:solidFill>
                    <a:srgbClr val="202020"/>
                  </a:solidFill>
                  <a:latin typeface="Montserrat Light"/>
                </a:rPr>
                <a:t>Berfungsi</a:t>
              </a:r>
              <a:r>
                <a:rPr lang="en-US" sz="2600" dirty="0">
                  <a:solidFill>
                    <a:srgbClr val="202020"/>
                  </a:solidFill>
                  <a:latin typeface="Montserrat Light"/>
                </a:rPr>
                <a:t> </a:t>
              </a:r>
              <a:r>
                <a:rPr lang="en-US" sz="2600" dirty="0" err="1">
                  <a:solidFill>
                    <a:srgbClr val="202020"/>
                  </a:solidFill>
                  <a:latin typeface="Montserrat Light"/>
                </a:rPr>
                <a:t>untuk</a:t>
              </a:r>
              <a:r>
                <a:rPr lang="en-US" sz="2600" dirty="0">
                  <a:solidFill>
                    <a:srgbClr val="202020"/>
                  </a:solidFill>
                  <a:latin typeface="Montserrat Light"/>
                </a:rPr>
                <a:t> </a:t>
              </a:r>
              <a:r>
                <a:rPr lang="en-US" sz="2600" dirty="0" err="1">
                  <a:solidFill>
                    <a:srgbClr val="202020"/>
                  </a:solidFill>
                  <a:latin typeface="Montserrat Light"/>
                </a:rPr>
                <a:t>tampilan</a:t>
              </a:r>
              <a:r>
                <a:rPr lang="en-US" sz="2600" dirty="0">
                  <a:solidFill>
                    <a:srgbClr val="202020"/>
                  </a:solidFill>
                  <a:latin typeface="Montserrat Light"/>
                </a:rPr>
                <a:t> </a:t>
              </a:r>
              <a:r>
                <a:rPr lang="en-US" sz="2600" dirty="0" err="1">
                  <a:solidFill>
                    <a:srgbClr val="202020"/>
                  </a:solidFill>
                  <a:latin typeface="Montserrat Light"/>
                </a:rPr>
                <a:t>kepada</a:t>
              </a:r>
              <a:r>
                <a:rPr lang="en-US" sz="2600" dirty="0">
                  <a:solidFill>
                    <a:srgbClr val="202020"/>
                  </a:solidFill>
                  <a:latin typeface="Montserrat Light"/>
                </a:rPr>
                <a:t> user </a:t>
              </a:r>
              <a:r>
                <a:rPr lang="en-US" sz="2600" dirty="0" err="1">
                  <a:solidFill>
                    <a:srgbClr val="202020"/>
                  </a:solidFill>
                  <a:latin typeface="Montserrat Light"/>
                </a:rPr>
                <a:t>menggunakan</a:t>
              </a:r>
              <a:r>
                <a:rPr lang="en-US" sz="2600" dirty="0">
                  <a:solidFill>
                    <a:srgbClr val="202020"/>
                  </a:solidFill>
                  <a:latin typeface="Montserrat Light"/>
                </a:rPr>
                <a:t> HTML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760871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02020"/>
                  </a:solidFill>
                  <a:latin typeface="Montserrat Classic"/>
                </a:rPr>
                <a:t>EJS</a:t>
              </a:r>
            </a:p>
          </p:txBody>
        </p:sp>
      </p:grp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9D3066D1-1A21-4BF3-9E67-B495EABD4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20" y="3898463"/>
            <a:ext cx="914980" cy="72893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247F73A-FCA9-487B-A2B4-C9612B639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7025" y="5917368"/>
            <a:ext cx="876880" cy="904283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692D6D35-776A-4547-9F17-A8822C6334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50" y="7893091"/>
            <a:ext cx="728153" cy="72815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3A1D2F6-E278-4ECC-981A-39285D166B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685" y="5755000"/>
            <a:ext cx="967618" cy="1118892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D5F82610-32B1-4518-974D-F399E5A564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950" y="4030888"/>
            <a:ext cx="943050" cy="2744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13763" y="-338410"/>
            <a:ext cx="18915527" cy="4087892"/>
          </a:xfrm>
          <a:prstGeom prst="rect">
            <a:avLst/>
          </a:prstGeom>
          <a:solidFill>
            <a:srgbClr val="C9E265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148303" y="1590114"/>
            <a:ext cx="4237615" cy="4237598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06" r="-24906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748296" y="1705536"/>
            <a:ext cx="4237615" cy="4237598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06" r="-2490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727428" y="6249322"/>
            <a:ext cx="6279352" cy="659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6"/>
              </a:lnSpc>
            </a:pPr>
            <a:r>
              <a:rPr lang="en-US" sz="4625">
                <a:solidFill>
                  <a:srgbClr val="56AEFF"/>
                </a:solidFill>
                <a:latin typeface="Gidole"/>
              </a:rPr>
              <a:t>MAHASISWA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4866" y="7134225"/>
            <a:ext cx="7044475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249">
                <a:solidFill>
                  <a:srgbClr val="145DA0"/>
                </a:solidFill>
                <a:latin typeface="Montserrat Light"/>
              </a:rPr>
              <a:t>Mahasiswa dapat melihat informasi tugas melalui tabel yang berisi penjelasan tugas, nama, kode,nip, dan subject dosen yang memberikan tugas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1221" y="6177885"/>
            <a:ext cx="6279352" cy="659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6"/>
              </a:lnSpc>
            </a:pPr>
            <a:r>
              <a:rPr lang="en-US" sz="4625" dirty="0">
                <a:solidFill>
                  <a:srgbClr val="56AEFF"/>
                </a:solidFill>
                <a:latin typeface="Gidole"/>
              </a:rPr>
              <a:t>DOSEN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60165" y="7085141"/>
            <a:ext cx="7315896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249" dirty="0" err="1">
                <a:solidFill>
                  <a:srgbClr val="145DA0"/>
                </a:solidFill>
                <a:latin typeface="Montserrat Light"/>
              </a:rPr>
              <a:t>Dosen</a:t>
            </a:r>
            <a:r>
              <a:rPr lang="en-US" sz="2249" dirty="0">
                <a:solidFill>
                  <a:srgbClr val="145DA0"/>
                </a:solidFill>
                <a:latin typeface="Montserrat Light"/>
              </a:rPr>
              <a:t> </a:t>
            </a:r>
            <a:r>
              <a:rPr lang="en-US" sz="2249" dirty="0" err="1">
                <a:solidFill>
                  <a:srgbClr val="145DA0"/>
                </a:solidFill>
                <a:latin typeface="Montserrat Light"/>
              </a:rPr>
              <a:t>mendaftarkan</a:t>
            </a:r>
            <a:r>
              <a:rPr lang="en-US" sz="2249" dirty="0">
                <a:solidFill>
                  <a:srgbClr val="145DA0"/>
                </a:solidFill>
                <a:latin typeface="Montserrat Light"/>
              </a:rPr>
              <a:t> </a:t>
            </a:r>
            <a:r>
              <a:rPr lang="en-US" sz="2249" dirty="0" err="1">
                <a:solidFill>
                  <a:srgbClr val="145DA0"/>
                </a:solidFill>
                <a:latin typeface="Montserrat Light"/>
              </a:rPr>
              <a:t>diri</a:t>
            </a:r>
            <a:r>
              <a:rPr lang="en-US" sz="2249" dirty="0">
                <a:solidFill>
                  <a:srgbClr val="145DA0"/>
                </a:solidFill>
                <a:latin typeface="Montserrat Light"/>
              </a:rPr>
              <a:t> </a:t>
            </a:r>
            <a:r>
              <a:rPr lang="en-US" sz="2249" dirty="0" err="1">
                <a:solidFill>
                  <a:srgbClr val="145DA0"/>
                </a:solidFill>
                <a:latin typeface="Montserrat Light"/>
              </a:rPr>
              <a:t>dengan</a:t>
            </a:r>
            <a:r>
              <a:rPr lang="en-US" sz="2249" dirty="0">
                <a:solidFill>
                  <a:srgbClr val="145DA0"/>
                </a:solidFill>
                <a:latin typeface="Montserrat Light"/>
              </a:rPr>
              <a:t> </a:t>
            </a:r>
            <a:r>
              <a:rPr lang="en-US" sz="2249" dirty="0" err="1">
                <a:solidFill>
                  <a:srgbClr val="145DA0"/>
                </a:solidFill>
                <a:latin typeface="Montserrat Light"/>
              </a:rPr>
              <a:t>mengisi</a:t>
            </a:r>
            <a:r>
              <a:rPr lang="en-US" sz="2249" dirty="0">
                <a:solidFill>
                  <a:srgbClr val="145DA0"/>
                </a:solidFill>
                <a:latin typeface="Montserrat Light"/>
              </a:rPr>
              <a:t> form '</a:t>
            </a:r>
            <a:r>
              <a:rPr lang="en-US" sz="2249" dirty="0" err="1">
                <a:solidFill>
                  <a:srgbClr val="145DA0"/>
                </a:solidFill>
                <a:latin typeface="Montserrat Light"/>
              </a:rPr>
              <a:t>Tambah</a:t>
            </a:r>
            <a:r>
              <a:rPr lang="en-US" sz="2249" dirty="0">
                <a:solidFill>
                  <a:srgbClr val="145DA0"/>
                </a:solidFill>
                <a:latin typeface="Montserrat Light"/>
              </a:rPr>
              <a:t> </a:t>
            </a:r>
            <a:r>
              <a:rPr lang="en-US" sz="2249" dirty="0" err="1">
                <a:solidFill>
                  <a:srgbClr val="145DA0"/>
                </a:solidFill>
                <a:latin typeface="Montserrat Light"/>
              </a:rPr>
              <a:t>Dosen</a:t>
            </a:r>
            <a:r>
              <a:rPr lang="en-US" sz="2249" dirty="0">
                <a:solidFill>
                  <a:srgbClr val="145DA0"/>
                </a:solidFill>
                <a:latin typeface="Montserrat Light"/>
              </a:rPr>
              <a:t>' di website </a:t>
            </a:r>
            <a:r>
              <a:rPr lang="en-US" sz="2249" dirty="0" err="1">
                <a:solidFill>
                  <a:srgbClr val="145DA0"/>
                </a:solidFill>
                <a:latin typeface="Montserrat Light"/>
              </a:rPr>
              <a:t>dengan</a:t>
            </a:r>
            <a:r>
              <a:rPr lang="en-US" sz="2249" dirty="0">
                <a:solidFill>
                  <a:srgbClr val="145DA0"/>
                </a:solidFill>
                <a:latin typeface="Montserrat Light"/>
              </a:rPr>
              <a:t> </a:t>
            </a:r>
            <a:r>
              <a:rPr lang="en-US" sz="2249" dirty="0" err="1">
                <a:solidFill>
                  <a:srgbClr val="145DA0"/>
                </a:solidFill>
                <a:latin typeface="Montserrat Light"/>
              </a:rPr>
              <a:t>mengsi</a:t>
            </a:r>
            <a:r>
              <a:rPr lang="en-US" sz="2249" dirty="0">
                <a:solidFill>
                  <a:srgbClr val="145DA0"/>
                </a:solidFill>
                <a:latin typeface="Montserrat Light"/>
              </a:rPr>
              <a:t> </a:t>
            </a:r>
            <a:r>
              <a:rPr lang="en-US" sz="2249" dirty="0" err="1">
                <a:solidFill>
                  <a:srgbClr val="145DA0"/>
                </a:solidFill>
                <a:latin typeface="Montserrat Light"/>
              </a:rPr>
              <a:t>nama</a:t>
            </a:r>
            <a:r>
              <a:rPr lang="en-US" sz="2249" dirty="0">
                <a:solidFill>
                  <a:srgbClr val="145DA0"/>
                </a:solidFill>
                <a:latin typeface="Montserrat Light"/>
              </a:rPr>
              <a:t>, nip, </a:t>
            </a:r>
            <a:r>
              <a:rPr lang="en-US" sz="2249" dirty="0" err="1">
                <a:solidFill>
                  <a:srgbClr val="145DA0"/>
                </a:solidFill>
                <a:latin typeface="Montserrat Light"/>
              </a:rPr>
              <a:t>kode</a:t>
            </a:r>
            <a:r>
              <a:rPr lang="en-US" sz="2249" dirty="0">
                <a:solidFill>
                  <a:srgbClr val="145DA0"/>
                </a:solidFill>
                <a:latin typeface="Montserrat Light"/>
              </a:rPr>
              <a:t> </a:t>
            </a:r>
            <a:r>
              <a:rPr lang="en-US" sz="2249" dirty="0" err="1">
                <a:solidFill>
                  <a:srgbClr val="145DA0"/>
                </a:solidFill>
                <a:latin typeface="Montserrat Light"/>
              </a:rPr>
              <a:t>dosen</a:t>
            </a:r>
            <a:r>
              <a:rPr lang="en-US" sz="2249" dirty="0">
                <a:solidFill>
                  <a:srgbClr val="145DA0"/>
                </a:solidFill>
                <a:latin typeface="Montserrat Light"/>
              </a:rPr>
              <a:t>, subject, </a:t>
            </a:r>
            <a:r>
              <a:rPr lang="en-US" sz="2249" dirty="0" err="1">
                <a:solidFill>
                  <a:srgbClr val="145DA0"/>
                </a:solidFill>
                <a:latin typeface="Montserrat Light"/>
              </a:rPr>
              <a:t>tugas</a:t>
            </a:r>
            <a:r>
              <a:rPr lang="en-US" sz="2249" dirty="0">
                <a:solidFill>
                  <a:srgbClr val="145DA0"/>
                </a:solidFill>
                <a:latin typeface="Montserrat Light"/>
              </a:rPr>
              <a:t> yang </a:t>
            </a:r>
            <a:r>
              <a:rPr lang="en-US" sz="2249" dirty="0" err="1">
                <a:solidFill>
                  <a:srgbClr val="145DA0"/>
                </a:solidFill>
                <a:latin typeface="Montserrat Light"/>
              </a:rPr>
              <a:t>akan</a:t>
            </a:r>
            <a:r>
              <a:rPr lang="en-US" sz="2249" dirty="0">
                <a:solidFill>
                  <a:srgbClr val="145DA0"/>
                </a:solidFill>
                <a:latin typeface="Montserrat Light"/>
              </a:rPr>
              <a:t> </a:t>
            </a:r>
            <a:r>
              <a:rPr lang="en-US" sz="2249" dirty="0" err="1">
                <a:solidFill>
                  <a:srgbClr val="145DA0"/>
                </a:solidFill>
                <a:latin typeface="Montserrat Light"/>
              </a:rPr>
              <a:t>diberikan</a:t>
            </a:r>
            <a:r>
              <a:rPr lang="en-US" sz="2249" dirty="0">
                <a:solidFill>
                  <a:srgbClr val="145DA0"/>
                </a:solidFill>
                <a:latin typeface="Montserrat Light"/>
              </a:rPr>
              <a:t>, dan </a:t>
            </a:r>
            <a:r>
              <a:rPr lang="en-US" sz="2249" dirty="0" err="1">
                <a:solidFill>
                  <a:srgbClr val="145DA0"/>
                </a:solidFill>
                <a:latin typeface="Montserrat Light"/>
              </a:rPr>
              <a:t>deskripsi</a:t>
            </a:r>
            <a:r>
              <a:rPr lang="en-US" sz="2249" dirty="0">
                <a:solidFill>
                  <a:srgbClr val="145DA0"/>
                </a:solidFill>
                <a:latin typeface="Montserrat Light"/>
              </a:rPr>
              <a:t> </a:t>
            </a:r>
            <a:r>
              <a:rPr lang="en-US" sz="2249" dirty="0" err="1">
                <a:solidFill>
                  <a:srgbClr val="145DA0"/>
                </a:solidFill>
                <a:latin typeface="Montserrat Light"/>
              </a:rPr>
              <a:t>tugas</a:t>
            </a:r>
            <a:r>
              <a:rPr lang="en-US" sz="2249" dirty="0">
                <a:solidFill>
                  <a:srgbClr val="145DA0"/>
                </a:solidFill>
                <a:latin typeface="Montserrat Light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0121" y="448236"/>
            <a:ext cx="14946746" cy="105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52"/>
              </a:lnSpc>
            </a:pPr>
            <a:r>
              <a:rPr lang="en-US" sz="7411" spc="-74">
                <a:solidFill>
                  <a:srgbClr val="FFFFFF"/>
                </a:solidFill>
                <a:latin typeface="Nunito Sans Black Bold"/>
              </a:rPr>
              <a:t>User Task Information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366868" y="282124"/>
            <a:ext cx="2702565" cy="12222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6154042" y="8561647"/>
            <a:ext cx="368190" cy="36819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14314" y="-714375"/>
            <a:ext cx="2505089" cy="12573000"/>
            <a:chOff x="0" y="0"/>
            <a:chExt cx="568927" cy="28554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l="l" t="t" r="r" b="b"/>
              <a:pathLst>
                <a:path w="568927" h="2855435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69925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69794" y="414704"/>
            <a:ext cx="7551717" cy="9872296"/>
            <a:chOff x="0" y="0"/>
            <a:chExt cx="10068956" cy="1316306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10068956" cy="13163062"/>
            </a:xfrm>
            <a:prstGeom prst="rect">
              <a:avLst/>
            </a:prstGeom>
          </p:spPr>
        </p:pic>
        <p:sp>
          <p:nvSpPr>
            <p:cNvPr id="7" name="AutoShape 7"/>
            <p:cNvSpPr/>
            <p:nvPr/>
          </p:nvSpPr>
          <p:spPr>
            <a:xfrm>
              <a:off x="231393" y="209782"/>
              <a:ext cx="9397965" cy="12456033"/>
            </a:xfrm>
            <a:prstGeom prst="rect">
              <a:avLst/>
            </a:prstGeom>
            <a:solidFill>
              <a:srgbClr val="CCD14A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21510" y="196262"/>
            <a:ext cx="9709965" cy="988782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18882" y="3764283"/>
            <a:ext cx="5853540" cy="286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19"/>
              </a:lnSpc>
              <a:spcBef>
                <a:spcPct val="0"/>
              </a:spcBef>
            </a:pPr>
            <a:r>
              <a:rPr lang="en-US" sz="10199" spc="-101">
                <a:solidFill>
                  <a:srgbClr val="FFFFFF"/>
                </a:solidFill>
                <a:latin typeface="Nunito Sans Black"/>
              </a:rPr>
              <a:t>Use Case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7328" y="304555"/>
            <a:ext cx="14665145" cy="1448289"/>
            <a:chOff x="0" y="0"/>
            <a:chExt cx="19553527" cy="193105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9553527" cy="1931052"/>
            </a:xfrm>
            <a:prstGeom prst="rect">
              <a:avLst/>
            </a:prstGeom>
            <a:solidFill>
              <a:srgbClr val="32689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84188" y="462606"/>
              <a:ext cx="17301955" cy="1082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00"/>
                </a:lnSpc>
              </a:pPr>
              <a:r>
                <a:rPr lang="en-US" sz="5700">
                  <a:solidFill>
                    <a:srgbClr val="FFFFFF"/>
                  </a:solidFill>
                  <a:latin typeface="Gidole"/>
                </a:rPr>
                <a:t>STRUKTUR DATABASE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5763" t="10001" r="5384" b="10049"/>
          <a:stretch>
            <a:fillRect/>
          </a:stretch>
        </p:blipFill>
        <p:spPr>
          <a:xfrm>
            <a:off x="457200" y="1841007"/>
            <a:ext cx="11099754" cy="525654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956168" y="9258300"/>
            <a:ext cx="7331832" cy="880172"/>
            <a:chOff x="0" y="0"/>
            <a:chExt cx="8019125" cy="9626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19124" cy="962680"/>
            </a:xfrm>
            <a:custGeom>
              <a:avLst/>
              <a:gdLst/>
              <a:ahLst/>
              <a:cxnLst/>
              <a:rect l="l" t="t" r="r" b="b"/>
              <a:pathLst>
                <a:path w="8019124" h="962680">
                  <a:moveTo>
                    <a:pt x="0" y="0"/>
                  </a:moveTo>
                  <a:lnTo>
                    <a:pt x="8019124" y="0"/>
                  </a:lnTo>
                  <a:lnTo>
                    <a:pt x="8019124" y="962680"/>
                  </a:lnTo>
                  <a:lnTo>
                    <a:pt x="0" y="962680"/>
                  </a:lnTo>
                  <a:close/>
                </a:path>
              </a:pathLst>
            </a:custGeom>
            <a:solidFill>
              <a:srgbClr val="F9F9F9"/>
            </a:solidFill>
          </p:spPr>
        </p:sp>
      </p:grpSp>
      <p:pic>
        <p:nvPicPr>
          <p:cNvPr id="8" name="Picture 5">
            <a:extLst>
              <a:ext uri="{FF2B5EF4-FFF2-40B4-BE49-F238E27FC236}">
                <a16:creationId xmlns:a16="http://schemas.microsoft.com/office/drawing/2014/main" id="{B257BB01-DFB1-4DF5-95BA-36C7E4B92B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10124" y="5478383"/>
            <a:ext cx="11887200" cy="46538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6572785" y="1519600"/>
            <a:ext cx="18943662" cy="5798093"/>
          </a:xfrm>
          <a:prstGeom prst="rect">
            <a:avLst/>
          </a:prstGeom>
          <a:solidFill>
            <a:srgbClr val="CCD14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17455" y="179518"/>
            <a:ext cx="11168959" cy="992796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227113" y="3940175"/>
            <a:ext cx="5798094" cy="2273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spc="715" dirty="0">
                <a:solidFill>
                  <a:srgbClr val="FFFFF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BLOK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430</Words>
  <Application>Microsoft Office PowerPoint</Application>
  <PresentationFormat>Custom</PresentationFormat>
  <Paragraphs>65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5" baseType="lpstr">
      <vt:lpstr>Gidole</vt:lpstr>
      <vt:lpstr>Dosis Extra Bold</vt:lpstr>
      <vt:lpstr>Open Sauce SemiBold</vt:lpstr>
      <vt:lpstr>Glacial Indifference</vt:lpstr>
      <vt:lpstr>Montserrat Classic</vt:lpstr>
      <vt:lpstr>Open Sauce SemiBold Bold</vt:lpstr>
      <vt:lpstr>Nunito Sans Extra Light</vt:lpstr>
      <vt:lpstr>Open Sauce</vt:lpstr>
      <vt:lpstr>Montserrat Light Bold</vt:lpstr>
      <vt:lpstr>Adobe Gothic Std B</vt:lpstr>
      <vt:lpstr>Montserrat Light</vt:lpstr>
      <vt:lpstr>Calibri</vt:lpstr>
      <vt:lpstr>Arial</vt:lpstr>
      <vt:lpstr>Nunito Sans Black Bold</vt:lpstr>
      <vt:lpstr>Montserrat Classic Bold</vt:lpstr>
      <vt:lpstr>Barlow Condensed Bold</vt:lpstr>
      <vt:lpstr>Nunito Sans Black</vt:lpstr>
      <vt:lpstr>League Spartan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Information</dc:title>
  <cp:lastModifiedBy>SRI DEWI SARTIKA SYARIFUDDIN</cp:lastModifiedBy>
  <cp:revision>11</cp:revision>
  <dcterms:created xsi:type="dcterms:W3CDTF">2006-08-16T00:00:00Z</dcterms:created>
  <dcterms:modified xsi:type="dcterms:W3CDTF">2022-04-28T07:44:56Z</dcterms:modified>
  <dc:identifier>DAE_DoSfpuk</dc:identifier>
</cp:coreProperties>
</file>